
<file path=[Content_Types].xml><?xml version="1.0" encoding="utf-8"?>
<Types xmlns="http://schemas.openxmlformats.org/package/2006/content-types"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43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2F797-609A-4576-A5CF-29E02B2403D2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4CBD1-ECBF-4C5B-8D1A-5F7D88443C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3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4CBD1-ECBF-4C5B-8D1A-5F7D88443C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80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ソフトウェア情報学総論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基盤ソフトウェア学講座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11760" y="4365104"/>
            <a:ext cx="6400800" cy="880121"/>
          </a:xfrm>
        </p:spPr>
        <p:txBody>
          <a:bodyPr>
            <a:noAutofit/>
          </a:bodyPr>
          <a:lstStyle/>
          <a:p>
            <a:pPr algn="r"/>
            <a:r>
              <a:rPr kumimoji="1" lang="ja-JP" altLang="en-US" sz="2400" dirty="0" smtClean="0">
                <a:solidFill>
                  <a:schemeClr val="tx1"/>
                </a:solidFill>
              </a:rPr>
              <a:t>２０１</a:t>
            </a:r>
            <a:r>
              <a:rPr lang="ja-JP" altLang="en-US" sz="2400" dirty="0" smtClean="0">
                <a:solidFill>
                  <a:schemeClr val="tx1"/>
                </a:solidFill>
              </a:rPr>
              <a:t>７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年</a:t>
            </a:r>
            <a:r>
              <a:rPr lang="ja-JP" altLang="en-US" sz="2400" dirty="0">
                <a:solidFill>
                  <a:schemeClr val="tx1"/>
                </a:solidFill>
              </a:rPr>
              <a:t>４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月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１３日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2400" dirty="0" smtClean="0">
                <a:solidFill>
                  <a:schemeClr val="tx1"/>
                </a:solidFill>
              </a:rPr>
              <a:t>杉野　栄二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7200" cy="1371600"/>
          </a:xfrm>
        </p:spPr>
        <p:txBody>
          <a:bodyPr/>
          <a:lstStyle/>
          <a:p>
            <a:r>
              <a:rPr lang="en-US" altLang="ja-JP" dirty="0" err="1" smtClean="0">
                <a:latin typeface="+mn-ea"/>
              </a:rPr>
              <a:t>μK</a:t>
            </a:r>
            <a:r>
              <a:rPr lang="ja-JP" altLang="en-US" dirty="0" smtClean="0"/>
              <a:t>：</a:t>
            </a:r>
            <a:r>
              <a:rPr kumimoji="1" lang="ja-JP" altLang="en-US" dirty="0" smtClean="0"/>
              <a:t>今後の予定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08920"/>
            <a:ext cx="8077200" cy="2593074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比較的安価なマイコンボードへの移植</a:t>
            </a:r>
            <a:endParaRPr kumimoji="1" lang="en-US" altLang="ja-JP" sz="3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3400" dirty="0"/>
              <a:t>Raspberry Pi </a:t>
            </a:r>
            <a:r>
              <a:rPr lang="en-US" altLang="ja-JP" sz="3400" dirty="0" smtClean="0"/>
              <a:t>2</a:t>
            </a:r>
            <a:r>
              <a:rPr lang="ja-JP" altLang="en-US" sz="3400" dirty="0"/>
              <a:t> </a:t>
            </a:r>
            <a:r>
              <a:rPr lang="ja-JP" altLang="en-US" sz="3400" dirty="0" smtClean="0"/>
              <a:t>、</a:t>
            </a:r>
            <a:r>
              <a:rPr lang="en-US" altLang="ja-JP" sz="3400" dirty="0" smtClean="0">
                <a:solidFill>
                  <a:srgbClr val="FF0000"/>
                </a:solidFill>
              </a:rPr>
              <a:t>Arduino Uno</a:t>
            </a:r>
            <a:r>
              <a:rPr lang="ja-JP" altLang="en-US" sz="3400" dirty="0" smtClean="0"/>
              <a:t>  </a:t>
            </a:r>
            <a:r>
              <a:rPr lang="en-US" altLang="ja-JP" sz="3400" dirty="0" smtClean="0"/>
              <a:t>\5,000</a:t>
            </a:r>
            <a:r>
              <a:rPr lang="ja-JP" altLang="en-US" sz="3400" dirty="0" smtClean="0"/>
              <a:t>弱</a:t>
            </a:r>
            <a:endParaRPr lang="en-US" altLang="ja-JP" sz="3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3400" dirty="0" smtClean="0"/>
              <a:t>Raspberry Pi Zero \600</a:t>
            </a:r>
            <a:r>
              <a:rPr lang="ja-JP" altLang="en-US" sz="3400" dirty="0" smtClean="0"/>
              <a:t>程度（入手困難）</a:t>
            </a:r>
            <a:endParaRPr lang="en-US" altLang="ja-JP" sz="3400" dirty="0" smtClean="0"/>
          </a:p>
          <a:p>
            <a:r>
              <a:rPr lang="en-US" altLang="ja-JP" sz="3600" dirty="0" smtClean="0"/>
              <a:t> </a:t>
            </a:r>
            <a:r>
              <a:rPr lang="ja-JP" altLang="en-US" sz="3600" dirty="0" smtClean="0"/>
              <a:t>機能追加することで、より実用向き</a:t>
            </a:r>
            <a:r>
              <a:rPr lang="ja-JP" altLang="en-US" sz="3600" dirty="0" smtClean="0"/>
              <a:t>に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4267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23528" y="2492896"/>
            <a:ext cx="8640959" cy="3633267"/>
          </a:xfrm>
        </p:spPr>
        <p:txBody>
          <a:bodyPr>
            <a:normAutofit/>
          </a:bodyPr>
          <a:lstStyle/>
          <a:p>
            <a:r>
              <a:rPr lang="ja-JP" altLang="en-US" dirty="0"/>
              <a:t>コンピュータを</a:t>
            </a:r>
            <a:r>
              <a:rPr lang="ja-JP" altLang="en-US" dirty="0">
                <a:solidFill>
                  <a:srgbClr val="FF0000"/>
                </a:solidFill>
              </a:rPr>
              <a:t>効率よく制御</a:t>
            </a:r>
            <a:r>
              <a:rPr lang="ja-JP" altLang="en-US" dirty="0"/>
              <a:t>し、</a:t>
            </a:r>
            <a:r>
              <a:rPr lang="ja-JP" altLang="en-US" dirty="0">
                <a:solidFill>
                  <a:srgbClr val="FF0000"/>
                </a:solidFill>
              </a:rPr>
              <a:t>使いやすい利用環境</a:t>
            </a:r>
            <a:r>
              <a:rPr lang="ja-JP" altLang="en-US" dirty="0"/>
              <a:t>を提供</a:t>
            </a:r>
            <a:r>
              <a:rPr lang="ja-JP" altLang="en-US" dirty="0" smtClean="0"/>
              <a:t>する</a:t>
            </a:r>
            <a:r>
              <a:rPr lang="ja-JP" altLang="en-US" dirty="0"/>
              <a:t>ための</a:t>
            </a:r>
            <a:r>
              <a:rPr lang="ja-JP" altLang="en-US" dirty="0">
                <a:solidFill>
                  <a:srgbClr val="FF0000"/>
                </a:solidFill>
              </a:rPr>
              <a:t>基本ソフトウェア</a:t>
            </a:r>
            <a:r>
              <a:rPr lang="ja-JP" altLang="en-US" dirty="0"/>
              <a:t>を中心とした教育と研究</a:t>
            </a:r>
          </a:p>
          <a:p>
            <a:r>
              <a:rPr lang="en-US" altLang="ja-JP" dirty="0" smtClean="0"/>
              <a:t> </a:t>
            </a:r>
            <a:r>
              <a:rPr lang="ja-JP" altLang="en-US" dirty="0"/>
              <a:t>情報システムを有用で使いやすいものにするために、その</a:t>
            </a:r>
            <a:r>
              <a:rPr lang="ja-JP" altLang="en-US" dirty="0" smtClean="0"/>
              <a:t>高性能化</a:t>
            </a:r>
            <a:r>
              <a:rPr lang="ja-JP" altLang="en-US" dirty="0"/>
              <a:t>はもちろんのこと、</a:t>
            </a:r>
            <a:r>
              <a:rPr lang="ja-JP" altLang="en-US" dirty="0">
                <a:solidFill>
                  <a:srgbClr val="FF0000"/>
                </a:solidFill>
              </a:rPr>
              <a:t>ユーザインタフェースや高度な</a:t>
            </a:r>
            <a:r>
              <a:rPr lang="ja-JP" altLang="en-US" dirty="0" smtClean="0">
                <a:solidFill>
                  <a:srgbClr val="FF0000"/>
                </a:solidFill>
              </a:rPr>
              <a:t>応用ソフトウェア</a:t>
            </a:r>
            <a:r>
              <a:rPr lang="ja-JP" altLang="en-US" dirty="0"/>
              <a:t>の領域まで扱う</a:t>
            </a:r>
          </a:p>
          <a:p>
            <a:r>
              <a:rPr lang="ja-JP" altLang="en-US" dirty="0" smtClean="0"/>
              <a:t>研究</a:t>
            </a:r>
            <a:r>
              <a:rPr lang="ja-JP" altLang="en-US" dirty="0"/>
              <a:t>講座では基盤のみならず</a:t>
            </a:r>
            <a:r>
              <a:rPr lang="ja-JP" altLang="en-US" dirty="0">
                <a:solidFill>
                  <a:srgbClr val="FF0000"/>
                </a:solidFill>
              </a:rPr>
              <a:t>幅広い応用領域</a:t>
            </a:r>
            <a:r>
              <a:rPr lang="ja-JP" altLang="en-US" dirty="0"/>
              <a:t>にも焦点を</a:t>
            </a:r>
            <a:r>
              <a:rPr lang="ja-JP" altLang="en-US" dirty="0" smtClean="0"/>
              <a:t>当てて</a:t>
            </a:r>
            <a:r>
              <a:rPr lang="ja-JP" altLang="en-US" dirty="0"/>
              <a:t>いる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基盤ソフトウェア学講座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37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基盤ソフトウェアとは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656" y="2420889"/>
            <a:ext cx="3822192" cy="639762"/>
          </a:xfrm>
        </p:spPr>
        <p:txBody>
          <a:bodyPr/>
          <a:lstStyle/>
          <a:p>
            <a:r>
              <a:rPr kumimoji="1" lang="ja-JP" altLang="en-US" dirty="0" smtClean="0"/>
              <a:t>狭い意味では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8200" y="2420888"/>
            <a:ext cx="3822192" cy="639762"/>
          </a:xfrm>
        </p:spPr>
        <p:txBody>
          <a:bodyPr/>
          <a:lstStyle/>
          <a:p>
            <a:r>
              <a:rPr kumimoji="1" lang="ja-JP" altLang="en-US" dirty="0" smtClean="0"/>
              <a:t>広い意味では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27583" y="5404023"/>
            <a:ext cx="3600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物理装置（ハードウェア）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27584" y="4899967"/>
            <a:ext cx="3600400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基本ソフトウェア（</a:t>
            </a:r>
            <a:r>
              <a:rPr kumimoji="1" lang="en-US" altLang="ja-JP" dirty="0" smtClean="0">
                <a:solidFill>
                  <a:srgbClr val="FF0000"/>
                </a:solidFill>
              </a:rPr>
              <a:t>OS)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91680" y="4251895"/>
            <a:ext cx="2736303" cy="639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応用ソフトウェア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788024" y="5323714"/>
            <a:ext cx="3600400" cy="2520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基本ソフトウェア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88024" y="5584043"/>
            <a:ext cx="3600400" cy="26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物理装置（ハードウェア）</a:t>
            </a:r>
            <a:endParaRPr kumimoji="1"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788024" y="4683944"/>
            <a:ext cx="1800200" cy="636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開発基盤ソフト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88224" y="4683944"/>
            <a:ext cx="1800200" cy="636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運用基盤ソフト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60032" y="3008887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開発者</a:t>
            </a:r>
            <a:endParaRPr kumimoji="1" lang="ja-JP" altLang="en-US" dirty="0"/>
          </a:p>
        </p:txBody>
      </p:sp>
      <p:pic>
        <p:nvPicPr>
          <p:cNvPr id="10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8623"/>
            <a:ext cx="886833" cy="8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35" y="3305602"/>
            <a:ext cx="886833" cy="8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7020272" y="3963861"/>
            <a:ext cx="648072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応用ソフト</a:t>
            </a:r>
            <a:endParaRPr kumimoji="1" lang="ja-JP" altLang="en-US" sz="1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7740352" y="3963862"/>
            <a:ext cx="648072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応用ソフト</a:t>
            </a:r>
            <a:endParaRPr kumimoji="1" lang="ja-JP" altLang="en-US" sz="1400" dirty="0"/>
          </a:p>
        </p:txBody>
      </p:sp>
      <p:sp>
        <p:nvSpPr>
          <p:cNvPr id="21" name="角丸四角形 20"/>
          <p:cNvSpPr/>
          <p:nvPr/>
        </p:nvSpPr>
        <p:spPr>
          <a:xfrm>
            <a:off x="2792411" y="3125628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利用</a:t>
            </a:r>
            <a:r>
              <a:rPr lang="ja-JP" altLang="en-US" dirty="0" smtClean="0"/>
              <a:t>者</a:t>
            </a:r>
            <a:endParaRPr kumimoji="1" lang="ja-JP" altLang="en-US" dirty="0"/>
          </a:p>
        </p:txBody>
      </p:sp>
      <p:pic>
        <p:nvPicPr>
          <p:cNvPr id="2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47" y="3284394"/>
            <a:ext cx="670809" cy="6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139952" y="6021288"/>
            <a:ext cx="436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ミドルウェア：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と応用ソフトの間にはさまる</a:t>
            </a:r>
            <a:endParaRPr kumimoji="1" lang="ja-JP" altLang="en-US" dirty="0"/>
          </a:p>
        </p:txBody>
      </p:sp>
      <p:sp>
        <p:nvSpPr>
          <p:cNvPr id="23" name="角丸四角形吹き出し 22"/>
          <p:cNvSpPr/>
          <p:nvPr/>
        </p:nvSpPr>
        <p:spPr>
          <a:xfrm>
            <a:off x="842910" y="3707803"/>
            <a:ext cx="1162472" cy="368104"/>
          </a:xfrm>
          <a:prstGeom prst="wedgeRoundRectCallout">
            <a:avLst>
              <a:gd name="adj1" fmla="val 3889"/>
              <a:gd name="adj2" fmla="val 30518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rgbClr val="FF0000"/>
                </a:solidFill>
              </a:rPr>
              <a:t>MacO</a:t>
            </a:r>
            <a:r>
              <a:rPr lang="en-US" altLang="ja-JP" dirty="0" err="1">
                <a:solidFill>
                  <a:srgbClr val="FF0000"/>
                </a:solidFill>
              </a:rPr>
              <a:t>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457200" y="4282702"/>
            <a:ext cx="1162472" cy="401240"/>
          </a:xfrm>
          <a:prstGeom prst="wedgeRoundRectCallout">
            <a:avLst>
              <a:gd name="adj1" fmla="val 16624"/>
              <a:gd name="adj2" fmla="val 14101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Windows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467544" y="5674506"/>
            <a:ext cx="1018456" cy="407941"/>
          </a:xfrm>
          <a:prstGeom prst="wedgeRoundRectCallout">
            <a:avLst>
              <a:gd name="adj1" fmla="val 33810"/>
              <a:gd name="adj2" fmla="val -13964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Linu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031168" y="5704220"/>
            <a:ext cx="995600" cy="378227"/>
          </a:xfrm>
          <a:prstGeom prst="wedgeRoundRectCallout">
            <a:avLst>
              <a:gd name="adj1" fmla="val -27684"/>
              <a:gd name="adj2" fmla="val -15235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UNIX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4700500" y="3890482"/>
            <a:ext cx="1162472" cy="361413"/>
          </a:xfrm>
          <a:prstGeom prst="wedgeRoundRectCallout">
            <a:avLst>
              <a:gd name="adj1" fmla="val -18585"/>
              <a:gd name="adj2" fmla="val 198521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エディタ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5807549" y="3645691"/>
            <a:ext cx="1033169" cy="361987"/>
          </a:xfrm>
          <a:prstGeom prst="wedgeRoundRectCallout">
            <a:avLst>
              <a:gd name="adj1" fmla="val -26880"/>
              <a:gd name="adj2" fmla="val 27358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デバッガ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5349506" y="4192822"/>
            <a:ext cx="1234480" cy="361987"/>
          </a:xfrm>
          <a:prstGeom prst="wedgeRoundRectCallout">
            <a:avLst>
              <a:gd name="adj1" fmla="val -27762"/>
              <a:gd name="adj2" fmla="val 11420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コンパイラ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648200" y="4571549"/>
            <a:ext cx="3859823" cy="11029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3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19" grpId="0"/>
      <p:bldP spid="23" grpId="0" animBg="1"/>
      <p:bldP spid="4" grpId="0" animBg="1"/>
      <p:bldP spid="24" grpId="0" animBg="1"/>
      <p:bldP spid="25" grpId="0" animBg="1"/>
      <p:bldP spid="26" grpId="0" animBg="1"/>
      <p:bldP spid="28" grpId="0" animBg="1"/>
      <p:bldP spid="2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基盤ソフトウェアの目標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61179" y="5661248"/>
            <a:ext cx="3600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物理装置（ハードウェア）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172154" y="4797152"/>
            <a:ext cx="3600400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基本ソフトウェア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53" y="1920334"/>
            <a:ext cx="886833" cy="8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上矢印 10"/>
          <p:cNvSpPr/>
          <p:nvPr/>
        </p:nvSpPr>
        <p:spPr>
          <a:xfrm>
            <a:off x="1968276" y="5321530"/>
            <a:ext cx="405603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3491880" y="5352362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下矢印 13"/>
          <p:cNvSpPr/>
          <p:nvPr/>
        </p:nvSpPr>
        <p:spPr>
          <a:xfrm>
            <a:off x="1547664" y="2761960"/>
            <a:ext cx="216024" cy="20351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下矢印 14"/>
          <p:cNvSpPr/>
          <p:nvPr/>
        </p:nvSpPr>
        <p:spPr>
          <a:xfrm>
            <a:off x="3373410" y="4077072"/>
            <a:ext cx="216024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5796136" y="5164315"/>
            <a:ext cx="2160240" cy="792088"/>
          </a:xfrm>
          <a:prstGeom prst="wedgeRectCallout">
            <a:avLst>
              <a:gd name="adj1" fmla="val -95310"/>
              <a:gd name="adj2" fmla="val -112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コンピュータを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効率よく制御する</a:t>
            </a:r>
            <a:endParaRPr kumimoji="1" lang="ja-JP" altLang="en-US" dirty="0"/>
          </a:p>
        </p:txBody>
      </p:sp>
      <p:sp>
        <p:nvSpPr>
          <p:cNvPr id="17" name="四角形吹き出し 16"/>
          <p:cNvSpPr/>
          <p:nvPr/>
        </p:nvSpPr>
        <p:spPr>
          <a:xfrm>
            <a:off x="5796136" y="2920018"/>
            <a:ext cx="2160240" cy="792088"/>
          </a:xfrm>
          <a:prstGeom prst="wedgeRectCallout">
            <a:avLst>
              <a:gd name="adj1" fmla="val -237379"/>
              <a:gd name="adj2" fmla="val -218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ユーザに使いやすく</a:t>
            </a:r>
            <a:endParaRPr kumimoji="1" lang="ja-JP" altLang="en-US" dirty="0"/>
          </a:p>
        </p:txBody>
      </p:sp>
      <p:sp>
        <p:nvSpPr>
          <p:cNvPr id="18" name="四角形吹き出し 17"/>
          <p:cNvSpPr/>
          <p:nvPr/>
        </p:nvSpPr>
        <p:spPr>
          <a:xfrm>
            <a:off x="5801315" y="3861048"/>
            <a:ext cx="2160240" cy="792088"/>
          </a:xfrm>
          <a:prstGeom prst="wedgeRectCallout">
            <a:avLst>
              <a:gd name="adj1" fmla="val -153208"/>
              <a:gd name="adj2" fmla="val 285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ソフトウェアから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使いやすく、効率よく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460633" y="3392452"/>
            <a:ext cx="2062494" cy="639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応用ソフトウェア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6943663" y="3462896"/>
            <a:ext cx="1777065" cy="6120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安全・安心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1" y="1916832"/>
            <a:ext cx="7823200" cy="4209331"/>
          </a:xfrm>
        </p:spPr>
        <p:txBody>
          <a:bodyPr/>
          <a:lstStyle/>
          <a:p>
            <a:r>
              <a:rPr kumimoji="1" lang="ja-JP" altLang="en-US" dirty="0" smtClean="0"/>
              <a:t>効率的なソフトウェア開発のために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コンピュータアーキテクチャ</a:t>
            </a:r>
            <a:r>
              <a:rPr kumimoji="1" lang="ja-JP" altLang="en-US" dirty="0" smtClean="0"/>
              <a:t>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オペレーティングシステム</a:t>
            </a:r>
            <a:r>
              <a:rPr kumimoji="1" lang="ja-JP" altLang="en-US" dirty="0" smtClean="0"/>
              <a:t>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ネットワーク</a:t>
            </a:r>
            <a:r>
              <a:rPr kumimoji="1" lang="ja-JP" altLang="en-US" dirty="0" smtClean="0"/>
              <a:t>等々の理解が必要</a:t>
            </a:r>
            <a:endParaRPr kumimoji="1" lang="en-US" altLang="ja-JP" dirty="0" smtClean="0"/>
          </a:p>
          <a:p>
            <a:r>
              <a:rPr kumimoji="1" lang="ja-JP" altLang="en-US" dirty="0" smtClean="0"/>
              <a:t>他のソフトウェアから使いやすくするために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他</a:t>
            </a:r>
            <a:r>
              <a:rPr lang="ja-JP" altLang="en-US" dirty="0" smtClean="0"/>
              <a:t>のソフトウェアが基盤ソフトウェアをどう使うかを知る</a:t>
            </a:r>
            <a:endParaRPr lang="en-US" altLang="ja-JP" dirty="0" smtClean="0"/>
          </a:p>
          <a:p>
            <a:r>
              <a:rPr kumimoji="1" lang="ja-JP" altLang="en-US" dirty="0" smtClean="0"/>
              <a:t>ユーザに使いやすくするために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ユーザは初心者だけではない。</a:t>
            </a:r>
            <a:endParaRPr lang="en-US" altLang="ja-JP" dirty="0"/>
          </a:p>
          <a:p>
            <a:pPr marL="301943" lvl="1" indent="0">
              <a:buNone/>
            </a:pPr>
            <a:r>
              <a:rPr kumimoji="1" lang="ja-JP" altLang="en-US" dirty="0" smtClean="0"/>
              <a:t>　　←　</a:t>
            </a:r>
            <a:r>
              <a:rPr kumimoji="1" lang="ja-JP" altLang="en-US" dirty="0" smtClean="0">
                <a:solidFill>
                  <a:srgbClr val="00B050"/>
                </a:solidFill>
              </a:rPr>
              <a:t>初心者に使いやすいものが開発者には不便だったり</a:t>
            </a:r>
            <a:r>
              <a:rPr kumimoji="1" lang="ja-JP" altLang="en-US" dirty="0" smtClean="0"/>
              <a:t>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使いやすくするために効率をどこまで犠牲にできるか？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そのために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81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1" y="1700808"/>
            <a:ext cx="8229600" cy="4425355"/>
          </a:xfrm>
        </p:spPr>
        <p:txBody>
          <a:bodyPr/>
          <a:lstStyle/>
          <a:p>
            <a:r>
              <a:rPr kumimoji="1" lang="ja-JP" altLang="en-US" dirty="0" smtClean="0"/>
              <a:t>コンピュータアーキテクチャ、</a:t>
            </a:r>
            <a:r>
              <a:rPr lang="en-US" altLang="ja-JP" dirty="0" smtClean="0"/>
              <a:t>OS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ネットワーク等など</a:t>
            </a:r>
            <a:endParaRPr lang="en-US" altLang="ja-JP" dirty="0"/>
          </a:p>
          <a:p>
            <a:pPr lvl="1"/>
            <a:r>
              <a:rPr lang="ja-JP" altLang="en-US" dirty="0" smtClean="0"/>
              <a:t>コンピュータの動作原理が分からないと、効率の良いプログラムは分からない。</a:t>
            </a:r>
            <a:endParaRPr lang="en-US" altLang="ja-JP" dirty="0"/>
          </a:p>
          <a:p>
            <a:r>
              <a:rPr lang="en-US" altLang="ja-JP" dirty="0" smtClean="0"/>
              <a:t>C</a:t>
            </a:r>
            <a:r>
              <a:rPr lang="ja-JP" altLang="en-US" dirty="0" smtClean="0"/>
              <a:t>プログラミング、アルゴリズム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効率を重視したプログラミングを求めるためには必須。</a:t>
            </a:r>
            <a:endParaRPr lang="en-US" altLang="ja-JP" dirty="0" smtClean="0"/>
          </a:p>
          <a:p>
            <a:pPr lvl="1"/>
            <a:r>
              <a:rPr lang="ja-JP" altLang="en-US" dirty="0"/>
              <a:t>他</a:t>
            </a:r>
            <a:r>
              <a:rPr lang="ja-JP" altLang="en-US" dirty="0" smtClean="0"/>
              <a:t>のプログラミング言語を習得する上でも重要（他のプログラミング言語も、卒研の内容しだいで必要になる）</a:t>
            </a:r>
            <a:endParaRPr lang="en-US" altLang="ja-JP" dirty="0" smtClean="0"/>
          </a:p>
          <a:p>
            <a:r>
              <a:rPr lang="ja-JP" altLang="en-US" dirty="0" smtClean="0"/>
              <a:t>日本語力（文章作成能力）、英語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必要なら英語の論文も読まねばならない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卒業論文を書くときになってあわてないこと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日本語力はすぐには身につかない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年生までに学ぶべきこと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572000" y="2564904"/>
            <a:ext cx="4186809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授業の内容はしっかり身につけましょう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4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27584" y="5712300"/>
            <a:ext cx="3600400" cy="2644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物理装置（ハードウェア）</a:t>
            </a:r>
            <a:endParaRPr kumimoji="1"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827584" y="4311969"/>
            <a:ext cx="1800200" cy="6363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開発基盤ソフト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27784" y="4311969"/>
            <a:ext cx="1800200" cy="6363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運用基盤ソフト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99592" y="2636912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開発者</a:t>
            </a:r>
            <a:endParaRPr kumimoji="1" lang="ja-JP" altLang="en-US" dirty="0"/>
          </a:p>
        </p:txBody>
      </p:sp>
      <p:pic>
        <p:nvPicPr>
          <p:cNvPr id="10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0" y="2886648"/>
            <a:ext cx="886833" cy="8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059832" y="3591886"/>
            <a:ext cx="648072" cy="72008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応用ソフト</a:t>
            </a:r>
            <a:endParaRPr kumimoji="1"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779912" y="3591887"/>
            <a:ext cx="648072" cy="72008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応用ソフト</a:t>
            </a:r>
            <a:endParaRPr kumimoji="1" lang="ja-JP" altLang="en-US" sz="1400" dirty="0"/>
          </a:p>
        </p:txBody>
      </p:sp>
      <p:pic>
        <p:nvPicPr>
          <p:cNvPr id="1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07" y="2912419"/>
            <a:ext cx="670809" cy="6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角丸四角形吹き出し 13"/>
          <p:cNvSpPr/>
          <p:nvPr/>
        </p:nvSpPr>
        <p:spPr>
          <a:xfrm>
            <a:off x="740060" y="3518507"/>
            <a:ext cx="1162472" cy="361413"/>
          </a:xfrm>
          <a:prstGeom prst="wedgeRoundRectCallout">
            <a:avLst>
              <a:gd name="adj1" fmla="val -18585"/>
              <a:gd name="adj2" fmla="val 19852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エディタ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1847109" y="3273716"/>
            <a:ext cx="1033169" cy="361987"/>
          </a:xfrm>
          <a:prstGeom prst="wedgeRoundRectCallout">
            <a:avLst>
              <a:gd name="adj1" fmla="val -26880"/>
              <a:gd name="adj2" fmla="val 27358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デバッガ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1389066" y="3820847"/>
            <a:ext cx="1234480" cy="361987"/>
          </a:xfrm>
          <a:prstGeom prst="wedgeRoundRectCallout">
            <a:avLst>
              <a:gd name="adj1" fmla="val -27762"/>
              <a:gd name="adj2" fmla="val 11420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コンパイラ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私（杉野）の興味のある分野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814172" y="5085184"/>
            <a:ext cx="3600400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基本ソフトウェア（</a:t>
            </a:r>
            <a:r>
              <a:rPr kumimoji="1" lang="en-US" altLang="ja-JP" dirty="0" smtClean="0">
                <a:solidFill>
                  <a:schemeClr val="bg1"/>
                </a:solidFill>
              </a:rPr>
              <a:t>OS)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4644008" y="4948353"/>
            <a:ext cx="4032448" cy="627116"/>
          </a:xfrm>
          <a:prstGeom prst="wedgeRoundRectCallout">
            <a:avLst>
              <a:gd name="adj1" fmla="val -67432"/>
              <a:gd name="adj2" fmla="val 67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次</a:t>
            </a:r>
            <a:r>
              <a:rPr lang="ja-JP" altLang="en-US" dirty="0" smtClean="0">
                <a:solidFill>
                  <a:schemeClr val="tx1"/>
                </a:solidFill>
              </a:rPr>
              <a:t>世代</a:t>
            </a:r>
            <a:r>
              <a:rPr lang="en-US" altLang="ja-JP" dirty="0" smtClean="0">
                <a:solidFill>
                  <a:schemeClr val="tx1"/>
                </a:solidFill>
              </a:rPr>
              <a:t>OS</a:t>
            </a:r>
            <a:r>
              <a:rPr lang="ja-JP" altLang="en-US" dirty="0" smtClean="0">
                <a:solidFill>
                  <a:schemeClr val="tx1"/>
                </a:solidFill>
              </a:rPr>
              <a:t>はどういう形であるべきか？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2719368" y="2186186"/>
            <a:ext cx="4444920" cy="627116"/>
          </a:xfrm>
          <a:prstGeom prst="wedgeRoundRectCallout">
            <a:avLst>
              <a:gd name="adj1" fmla="val -69685"/>
              <a:gd name="adj2" fmla="val 32151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OS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を開</a:t>
            </a:r>
            <a:r>
              <a:rPr kumimoji="1" lang="ja-JP" altLang="en-US" dirty="0" smtClean="0">
                <a:solidFill>
                  <a:schemeClr val="tx1"/>
                </a:solidFill>
              </a:rPr>
              <a:t>発するためのプログラミング言語は、どうあるべきか？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4623358" y="3219052"/>
            <a:ext cx="4053098" cy="627116"/>
          </a:xfrm>
          <a:prstGeom prst="wedgeRoundRectCallout">
            <a:avLst>
              <a:gd name="adj1" fmla="val -107102"/>
              <a:gd name="adj2" fmla="val 1650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プログラムの誤り（バグ）を減らすには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どうしたらよいか？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 descr="ソフトウェア情報学総論2010.pdf - Adobe Reade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591851"/>
            <a:ext cx="4735286" cy="5932510"/>
          </a:xfrm>
        </p:spPr>
      </p:pic>
      <p:pic>
        <p:nvPicPr>
          <p:cNvPr id="9" name="図 8" descr="ソフトウェア情報学総論2010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0" y="656242"/>
            <a:ext cx="4735287" cy="59325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44008" y="5745707"/>
            <a:ext cx="42406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OS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仕様</a:t>
            </a:r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:  </a:t>
            </a:r>
            <a:r>
              <a:rPr lang="zh-TW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吉田利夫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zh-TW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豊橋</a:t>
            </a:r>
            <a:r>
              <a:rPr lang="zh-TW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技術科学</a:t>
            </a:r>
            <a:r>
              <a:rPr lang="zh-TW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大学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52" y="330844"/>
            <a:ext cx="790472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+mj-ea"/>
              </a:rPr>
              <a:t>組込み</a:t>
            </a:r>
            <a:r>
              <a:rPr lang="en-US" altLang="ja-JP" sz="4000" dirty="0">
                <a:latin typeface="+mj-ea"/>
              </a:rPr>
              <a:t>OS</a:t>
            </a:r>
            <a:r>
              <a:rPr lang="ja-JP" altLang="en-US" sz="4000" dirty="0">
                <a:latin typeface="+mj-ea"/>
              </a:rPr>
              <a:t>論で用いている教育用</a:t>
            </a:r>
            <a:r>
              <a:rPr lang="en-US" altLang="ja-JP" sz="4000" dirty="0">
                <a:latin typeface="+mj-ea"/>
              </a:rPr>
              <a:t>OS</a:t>
            </a:r>
            <a:endParaRPr lang="ja-JP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93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27584" y="548680"/>
            <a:ext cx="7681664" cy="92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 err="1" smtClean="0"/>
              <a:t>μK</a:t>
            </a:r>
            <a:r>
              <a:rPr lang="en-US" altLang="ja-JP" dirty="0" smtClean="0"/>
              <a:t> </a:t>
            </a:r>
            <a:r>
              <a:rPr lang="ja-JP" altLang="en-US" dirty="0" smtClean="0"/>
              <a:t>現状の問題点</a:t>
            </a:r>
            <a:endParaRPr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91952" y="2564904"/>
            <a:ext cx="83529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 smtClean="0">
                <a:latin typeface="+mj-ea"/>
                <a:ea typeface="+mj-ea"/>
              </a:rPr>
              <a:t>専用のマイコンボード</a:t>
            </a:r>
            <a:r>
              <a:rPr lang="ja-JP" altLang="en-US" sz="3600" dirty="0">
                <a:latin typeface="+mj-ea"/>
                <a:ea typeface="+mj-ea"/>
              </a:rPr>
              <a:t>が</a:t>
            </a:r>
            <a:r>
              <a:rPr lang="ja-JP" altLang="en-US" sz="3600" dirty="0" smtClean="0">
                <a:latin typeface="+mj-ea"/>
                <a:ea typeface="+mj-ea"/>
              </a:rPr>
              <a:t>比較的高価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　</a:t>
            </a:r>
            <a:r>
              <a:rPr lang="ja-JP" altLang="en-US" sz="3200" dirty="0" smtClean="0">
                <a:latin typeface="+mj-ea"/>
                <a:ea typeface="+mj-ea"/>
              </a:rPr>
              <a:t>→ 受講者数に対してボードを増やし難い</a:t>
            </a:r>
            <a:endParaRPr lang="en-US" altLang="ja-JP" sz="3200" dirty="0" smtClean="0">
              <a:latin typeface="+mj-ea"/>
              <a:ea typeface="+mj-ea"/>
            </a:endParaRPr>
          </a:p>
          <a:p>
            <a:r>
              <a:rPr lang="ja-JP" altLang="en-US" sz="4000" dirty="0" smtClean="0">
                <a:latin typeface="+mj-ea"/>
                <a:ea typeface="+mj-ea"/>
              </a:rPr>
              <a:t>機能的に小規模すぎる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←</a:t>
            </a:r>
            <a:r>
              <a:rPr lang="ja-JP" altLang="en-US" sz="3200" dirty="0" smtClean="0">
                <a:latin typeface="+mj-ea"/>
                <a:ea typeface="+mj-ea"/>
              </a:rPr>
              <a:t>これを拡張して卒業研究に使うには不足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←汎用</a:t>
            </a:r>
            <a:r>
              <a:rPr lang="en-US" altLang="ja-JP" sz="3200" dirty="0" smtClean="0">
                <a:latin typeface="+mj-ea"/>
                <a:ea typeface="+mj-ea"/>
              </a:rPr>
              <a:t>OS</a:t>
            </a:r>
            <a:r>
              <a:rPr lang="ja-JP" altLang="en-US" sz="3200" dirty="0" smtClean="0">
                <a:latin typeface="+mj-ea"/>
                <a:ea typeface="+mj-ea"/>
              </a:rPr>
              <a:t>教育への拡張もしにくい</a:t>
            </a:r>
            <a:endParaRPr lang="en-US" altLang="ja-JP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76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331</TotalTime>
  <Words>482</Words>
  <Application>Microsoft Office PowerPoint</Application>
  <PresentationFormat>画面に合わせる (4:3)</PresentationFormat>
  <Paragraphs>92</Paragraphs>
  <Slides>10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ウェーブ</vt:lpstr>
      <vt:lpstr>ソフトウェア情報学総論 基盤ソフトウェア学講座</vt:lpstr>
      <vt:lpstr>基盤ソフトウェア学講座</vt:lpstr>
      <vt:lpstr>基盤ソフトウェアとは</vt:lpstr>
      <vt:lpstr>基盤ソフトウェアの目標</vt:lpstr>
      <vt:lpstr>…そのために</vt:lpstr>
      <vt:lpstr>3年生までに学ぶべきこと</vt:lpstr>
      <vt:lpstr>私（杉野）の興味のある分野</vt:lpstr>
      <vt:lpstr>PowerPoint プレゼンテーション</vt:lpstr>
      <vt:lpstr>PowerPoint プレゼンテーション</vt:lpstr>
      <vt:lpstr>μK：今後の予定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ソフトウェア情報学総論 基盤ソフトウェア学講座</dc:title>
  <dc:creator>杉野 栄二</dc:creator>
  <cp:lastModifiedBy>sugino</cp:lastModifiedBy>
  <cp:revision>24</cp:revision>
  <dcterms:created xsi:type="dcterms:W3CDTF">2016-04-04T01:00:26Z</dcterms:created>
  <dcterms:modified xsi:type="dcterms:W3CDTF">2017-04-12T07:39:03Z</dcterms:modified>
</cp:coreProperties>
</file>